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aleway"/>
      <p:regular r:id="rId17"/>
      <p:bold r:id="rId18"/>
      <p:italic r:id="rId19"/>
      <p:boldItalic r:id="rId20"/>
    </p:embeddedFont>
    <p:embeddedFont>
      <p:font typeface="Roboto"/>
      <p:regular r:id="rId21"/>
      <p:bold r:id="rId22"/>
      <p:italic r:id="rId23"/>
      <p:boldItalic r:id="rId24"/>
    </p:embeddedFont>
    <p:embeddedFont>
      <p:font typeface="La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Italic.fntdata"/><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aleway-regular.fntdata"/><Relationship Id="rId16" Type="http://schemas.openxmlformats.org/officeDocument/2006/relationships/slide" Target="slides/slide11.xml"/><Relationship Id="rId19" Type="http://schemas.openxmlformats.org/officeDocument/2006/relationships/font" Target="fonts/Raleway-italic.fntdata"/><Relationship Id="rId18" Type="http://schemas.openxmlformats.org/officeDocument/2006/relationships/font" Target="fonts/Raleway-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ceanservice.noaa.gov/facts/deadzone.html#"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2264ec55c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2264ec55c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2264ec55c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2264ec55c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25bbe6e0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25bbe6e0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C757D"/>
                </a:solidFill>
              </a:rPr>
              <a:t>Hypoxia: </a:t>
            </a:r>
            <a:r>
              <a:rPr lang="en">
                <a:solidFill>
                  <a:srgbClr val="6C757D"/>
                </a:solidFill>
              </a:rPr>
              <a:t>dissolved oxygen less than 2 milligrams in the river. Two conditions are necessary: stratification of water column, presence of organic matter to consume oxygen.</a:t>
            </a:r>
            <a:endParaRPr>
              <a:solidFill>
                <a:srgbClr val="6C757D"/>
              </a:solidFill>
            </a:endParaRPr>
          </a:p>
          <a:p>
            <a:pPr indent="0" lvl="0" marL="0" rtl="0" algn="l">
              <a:spcBef>
                <a:spcPts val="0"/>
              </a:spcBef>
              <a:spcAft>
                <a:spcPts val="0"/>
              </a:spcAft>
              <a:buNone/>
            </a:pPr>
            <a:r>
              <a:rPr b="1" lang="en">
                <a:solidFill>
                  <a:srgbClr val="6C757D"/>
                </a:solidFill>
              </a:rPr>
              <a:t>Figure</a:t>
            </a:r>
            <a:r>
              <a:rPr lang="en">
                <a:solidFill>
                  <a:srgbClr val="6C757D"/>
                </a:solidFill>
              </a:rPr>
              <a:t>: </a:t>
            </a:r>
            <a:r>
              <a:rPr i="1" lang="en">
                <a:solidFill>
                  <a:srgbClr val="6C757D"/>
                </a:solidFill>
              </a:rPr>
              <a:t>At </a:t>
            </a:r>
            <a:r>
              <a:rPr b="1" i="1" lang="en" u="sng">
                <a:solidFill>
                  <a:srgbClr val="0A4595"/>
                </a:solidFill>
                <a:hlinkClick r:id="rId2">
                  <a:extLst>
                    <a:ext uri="{A12FA001-AC4F-418D-AE19-62706E023703}">
                      <ahyp:hlinkClr val="tx"/>
                    </a:ext>
                  </a:extLst>
                </a:hlinkClick>
              </a:rPr>
              <a:t>6,334 square miles</a:t>
            </a:r>
            <a:r>
              <a:rPr i="1" lang="en">
                <a:solidFill>
                  <a:srgbClr val="6C757D"/>
                </a:solidFill>
              </a:rPr>
              <a:t>, the 2021 hypoxic zone in the Gulf of Mexico is the 16th largest ever measured in the 35-year record, measured from July 25 to August 1. Red area denotes 2 milligrams per liter of oxygen or lower, the level which is considered hypoxic, at the bottom of the seafloor.</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25bbe6e0fe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25bbe6e0fe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2264ec55c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2264ec55c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2264ec55c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2264ec55c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2264ec55c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2264ec55c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Equations 3,4,6 use PFR problem set up- eq3 is finding the initial concentration of nitrates in mississippi river and eq 4&amp;6 are finding C final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Equation 1 is found using inferences from data (avg annual flux of nitrogen into MARB, 61% of that flux is nitrate, Iowa contributes 31.5% of this loading (assumption))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Equation 2 found after eq1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Equation 5: 8.6 extreme precip days account for ⅓ of nitrate yield and des moines iowas now experiencing 4 more days of extreme rain each year- find percent yield from one extreme rain event then multiply by 4</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260a0431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260a0431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260a0431b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260a0431b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260a0431b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260a0431b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400"/>
              <a:t>The Effect of Increased Extreme Rainfall Events on the Iowa Nutrient Reduction Strategy</a:t>
            </a:r>
            <a:endParaRPr sz="3400"/>
          </a:p>
        </p:txBody>
      </p:sp>
      <p:sp>
        <p:nvSpPr>
          <p:cNvPr id="87" name="Google Shape;87;p13"/>
          <p:cNvSpPr txBox="1"/>
          <p:nvPr>
            <p:ph idx="1" type="subTitle"/>
          </p:nvPr>
        </p:nvSpPr>
        <p:spPr>
          <a:xfrm>
            <a:off x="782300" y="3347125"/>
            <a:ext cx="8049900" cy="1051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Kait Sagan</a:t>
            </a:r>
            <a:endParaRPr sz="1800"/>
          </a:p>
          <a:p>
            <a:pPr indent="0" lvl="0" marL="0" rtl="0" algn="l">
              <a:spcBef>
                <a:spcPts val="0"/>
              </a:spcBef>
              <a:spcAft>
                <a:spcPts val="0"/>
              </a:spcAft>
              <a:buNone/>
            </a:pPr>
            <a:r>
              <a:rPr lang="en" sz="1800"/>
              <a:t>Manhui Zhu</a:t>
            </a:r>
            <a:endParaRPr sz="1800"/>
          </a:p>
          <a:p>
            <a:pPr indent="0" lvl="0" marL="0" rtl="0" algn="l">
              <a:spcBef>
                <a:spcPts val="0"/>
              </a:spcBef>
              <a:spcAft>
                <a:spcPts val="0"/>
              </a:spcAft>
              <a:buNone/>
            </a:pPr>
            <a:r>
              <a:rPr lang="en" sz="1800"/>
              <a:t>Mercy Neal</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2"/>
          <p:cNvSpPr txBox="1"/>
          <p:nvPr>
            <p:ph type="title"/>
          </p:nvPr>
        </p:nvSpPr>
        <p:spPr>
          <a:xfrm>
            <a:off x="729450" y="733950"/>
            <a:ext cx="7688400" cy="12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5800"/>
              <a:t>490.23 Tons/day</a:t>
            </a:r>
            <a:endParaRPr sz="5800"/>
          </a:p>
        </p:txBody>
      </p:sp>
      <p:sp>
        <p:nvSpPr>
          <p:cNvPr id="143" name="Google Shape;143;p22"/>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amount of nitrates from Iowa that would enter the </a:t>
            </a:r>
            <a:r>
              <a:rPr lang="en"/>
              <a:t>Mississippi</a:t>
            </a:r>
            <a:r>
              <a:rPr lang="en"/>
              <a:t> Atchafalaya River Basin after adjustment both for increased severe weather events and for Iowa’s Nutrient Reduction Strategy.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3"/>
          <p:cNvSpPr txBox="1"/>
          <p:nvPr>
            <p:ph type="title"/>
          </p:nvPr>
        </p:nvSpPr>
        <p:spPr>
          <a:xfrm>
            <a:off x="586875" y="5751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a:t>
            </a:r>
            <a:r>
              <a:rPr lang="en"/>
              <a:t> of Assumptions:</a:t>
            </a:r>
            <a:endParaRPr/>
          </a:p>
        </p:txBody>
      </p:sp>
      <p:sp>
        <p:nvSpPr>
          <p:cNvPr id="149" name="Google Shape;149;p23"/>
          <p:cNvSpPr txBox="1"/>
          <p:nvPr>
            <p:ph idx="1" type="body"/>
          </p:nvPr>
        </p:nvSpPr>
        <p:spPr>
          <a:xfrm>
            <a:off x="534613" y="384092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Effectively, our model provides useful information about the </a:t>
            </a:r>
            <a:r>
              <a:rPr lang="en"/>
              <a:t>comparative</a:t>
            </a:r>
            <a:r>
              <a:rPr lang="en"/>
              <a:t> magnitudes of these effects, but omits enough information that it likely does not provide highly accurate concentrations. Many of the assumptions we made were also predictions about the future, which are unlikely to be accurate. </a:t>
            </a:r>
            <a:endParaRPr/>
          </a:p>
        </p:txBody>
      </p:sp>
      <p:sp>
        <p:nvSpPr>
          <p:cNvPr id="150" name="Google Shape;150;p23"/>
          <p:cNvSpPr/>
          <p:nvPr/>
        </p:nvSpPr>
        <p:spPr>
          <a:xfrm>
            <a:off x="3141963" y="1267762"/>
            <a:ext cx="1007100" cy="300300"/>
          </a:xfrm>
          <a:prstGeom prst="rect">
            <a:avLst/>
          </a:prstGeom>
          <a:solidFill>
            <a:srgbClr val="0B7140"/>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800">
                <a:solidFill>
                  <a:srgbClr val="FFFFFF"/>
                </a:solidFill>
                <a:latin typeface="Roboto"/>
                <a:ea typeface="Roboto"/>
                <a:cs typeface="Roboto"/>
                <a:sym typeface="Roboto"/>
              </a:rPr>
              <a:t>Overestimate Likely</a:t>
            </a:r>
            <a:endParaRPr sz="800">
              <a:solidFill>
                <a:srgbClr val="FFFFFF"/>
              </a:solidFill>
              <a:latin typeface="Roboto"/>
              <a:ea typeface="Roboto"/>
              <a:cs typeface="Roboto"/>
              <a:sym typeface="Roboto"/>
            </a:endParaRPr>
          </a:p>
        </p:txBody>
      </p:sp>
      <p:sp>
        <p:nvSpPr>
          <p:cNvPr id="151" name="Google Shape;151;p23"/>
          <p:cNvSpPr/>
          <p:nvPr/>
        </p:nvSpPr>
        <p:spPr>
          <a:xfrm>
            <a:off x="4160929" y="1267762"/>
            <a:ext cx="1007100" cy="300300"/>
          </a:xfrm>
          <a:prstGeom prst="rect">
            <a:avLst/>
          </a:prstGeom>
          <a:solidFill>
            <a:srgbClr val="0B7140"/>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800">
                <a:solidFill>
                  <a:srgbClr val="FFFFFF"/>
                </a:solidFill>
                <a:latin typeface="Roboto"/>
                <a:ea typeface="Roboto"/>
                <a:cs typeface="Roboto"/>
                <a:sym typeface="Roboto"/>
              </a:rPr>
              <a:t>Underestimate Likely</a:t>
            </a:r>
            <a:endParaRPr sz="800">
              <a:solidFill>
                <a:srgbClr val="FFFFFF"/>
              </a:solidFill>
              <a:latin typeface="Roboto"/>
              <a:ea typeface="Roboto"/>
              <a:cs typeface="Roboto"/>
              <a:sym typeface="Roboto"/>
            </a:endParaRPr>
          </a:p>
        </p:txBody>
      </p:sp>
      <p:sp>
        <p:nvSpPr>
          <p:cNvPr id="152" name="Google Shape;152;p23"/>
          <p:cNvSpPr/>
          <p:nvPr/>
        </p:nvSpPr>
        <p:spPr>
          <a:xfrm>
            <a:off x="5179912" y="1267762"/>
            <a:ext cx="2827800" cy="300300"/>
          </a:xfrm>
          <a:prstGeom prst="rect">
            <a:avLst/>
          </a:prstGeom>
          <a:solidFill>
            <a:srgbClr val="0B7140"/>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800">
                <a:solidFill>
                  <a:srgbClr val="FFFFFF"/>
                </a:solidFill>
                <a:latin typeface="Roboto"/>
                <a:ea typeface="Roboto"/>
                <a:cs typeface="Roboto"/>
                <a:sym typeface="Roboto"/>
              </a:rPr>
              <a:t>Notes   </a:t>
            </a:r>
            <a:endParaRPr sz="800">
              <a:solidFill>
                <a:srgbClr val="FFFFFF"/>
              </a:solidFill>
              <a:latin typeface="Roboto"/>
              <a:ea typeface="Roboto"/>
              <a:cs typeface="Roboto"/>
              <a:sym typeface="Roboto"/>
            </a:endParaRPr>
          </a:p>
        </p:txBody>
      </p:sp>
      <p:sp>
        <p:nvSpPr>
          <p:cNvPr id="153" name="Google Shape;153;p23"/>
          <p:cNvSpPr/>
          <p:nvPr/>
        </p:nvSpPr>
        <p:spPr>
          <a:xfrm>
            <a:off x="749288" y="1267762"/>
            <a:ext cx="2380800" cy="300300"/>
          </a:xfrm>
          <a:prstGeom prst="rect">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 name="Google Shape;154;p23"/>
          <p:cNvGrpSpPr/>
          <p:nvPr/>
        </p:nvGrpSpPr>
        <p:grpSpPr>
          <a:xfrm>
            <a:off x="750223" y="1578900"/>
            <a:ext cx="7257489" cy="674450"/>
            <a:chOff x="943723" y="3098500"/>
            <a:chExt cx="7257489" cy="674450"/>
          </a:xfrm>
        </p:grpSpPr>
        <p:sp>
          <p:nvSpPr>
            <p:cNvPr id="155" name="Google Shape;155;p23"/>
            <p:cNvSpPr/>
            <p:nvPr/>
          </p:nvSpPr>
          <p:spPr>
            <a:xfrm>
              <a:off x="5373412" y="3098513"/>
              <a:ext cx="2827800" cy="674400"/>
            </a:xfrm>
            <a:prstGeom prst="rect">
              <a:avLst/>
            </a:prstGeom>
            <a:solidFill>
              <a:srgbClr val="0B7140"/>
            </a:solidFill>
            <a:ln>
              <a:noFill/>
            </a:ln>
          </p:spPr>
          <p:txBody>
            <a:bodyPr anchorCtr="0" anchor="t" bIns="91425" lIns="91425" spcFirstLastPara="1" rIns="91425" wrap="square" tIns="91425">
              <a:noAutofit/>
            </a:bodyPr>
            <a:lstStyle/>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Complete Lateral Mixing?</a:t>
              </a:r>
              <a:r>
                <a:rPr lang="en" sz="800">
                  <a:solidFill>
                    <a:srgbClr val="FFFFFF"/>
                  </a:solidFill>
                  <a:latin typeface="Roboto"/>
                  <a:ea typeface="Roboto"/>
                  <a:cs typeface="Roboto"/>
                  <a:sym typeface="Roboto"/>
                </a:rPr>
                <a:t> </a:t>
              </a:r>
              <a:endParaRPr sz="800">
                <a:solidFill>
                  <a:srgbClr val="FFFFFF"/>
                </a:solidFill>
                <a:latin typeface="Roboto"/>
                <a:ea typeface="Roboto"/>
                <a:cs typeface="Roboto"/>
                <a:sym typeface="Roboto"/>
              </a:endParaRPr>
            </a:p>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Control Volume moving at constant velocity</a:t>
              </a:r>
              <a:endParaRPr sz="800">
                <a:solidFill>
                  <a:srgbClr val="FFFFFF"/>
                </a:solidFill>
                <a:latin typeface="Roboto"/>
                <a:ea typeface="Roboto"/>
                <a:cs typeface="Roboto"/>
                <a:sym typeface="Roboto"/>
              </a:endParaRPr>
            </a:p>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Assume direct correlation between increased rainfall events and increased nitrates. </a:t>
              </a:r>
              <a:endParaRPr sz="800">
                <a:solidFill>
                  <a:srgbClr val="FFFFFF"/>
                </a:solidFill>
                <a:latin typeface="Roboto"/>
                <a:ea typeface="Roboto"/>
                <a:cs typeface="Roboto"/>
                <a:sym typeface="Roboto"/>
              </a:endParaRPr>
            </a:p>
          </p:txBody>
        </p:sp>
        <p:sp>
          <p:nvSpPr>
            <p:cNvPr id="156" name="Google Shape;156;p23"/>
            <p:cNvSpPr/>
            <p:nvPr/>
          </p:nvSpPr>
          <p:spPr>
            <a:xfrm>
              <a:off x="943723" y="3098500"/>
              <a:ext cx="2379900" cy="674400"/>
            </a:xfrm>
            <a:prstGeom prst="rect">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3"/>
            <p:cNvSpPr/>
            <p:nvPr/>
          </p:nvSpPr>
          <p:spPr>
            <a:xfrm>
              <a:off x="1632122" y="3098513"/>
              <a:ext cx="674400" cy="674400"/>
            </a:xfrm>
            <a:prstGeom prst="rtTriangle">
              <a:avLst/>
            </a:prstGeom>
            <a:solidFill>
              <a:srgbClr val="0C81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3"/>
            <p:cNvSpPr/>
            <p:nvPr/>
          </p:nvSpPr>
          <p:spPr>
            <a:xfrm>
              <a:off x="943723" y="3098513"/>
              <a:ext cx="687600" cy="674400"/>
            </a:xfrm>
            <a:prstGeom prst="rtTriangle">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3"/>
            <p:cNvSpPr/>
            <p:nvPr/>
          </p:nvSpPr>
          <p:spPr>
            <a:xfrm>
              <a:off x="3335463" y="3098513"/>
              <a:ext cx="1007100" cy="674400"/>
            </a:xfrm>
            <a:prstGeom prst="rect">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3"/>
            <p:cNvSpPr/>
            <p:nvPr/>
          </p:nvSpPr>
          <p:spPr>
            <a:xfrm>
              <a:off x="4354429" y="3098513"/>
              <a:ext cx="1007100" cy="674400"/>
            </a:xfrm>
            <a:prstGeom prst="rect">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3"/>
            <p:cNvSpPr/>
            <p:nvPr/>
          </p:nvSpPr>
          <p:spPr>
            <a:xfrm>
              <a:off x="1210848" y="3098557"/>
              <a:ext cx="425700" cy="409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1</a:t>
              </a:r>
              <a:endParaRPr sz="1600">
                <a:solidFill>
                  <a:srgbClr val="FFFFFF"/>
                </a:solidFill>
                <a:latin typeface="Roboto"/>
                <a:ea typeface="Roboto"/>
                <a:cs typeface="Roboto"/>
                <a:sym typeface="Roboto"/>
              </a:endParaRPr>
            </a:p>
          </p:txBody>
        </p:sp>
        <p:sp>
          <p:nvSpPr>
            <p:cNvPr id="162" name="Google Shape;162;p23"/>
            <p:cNvSpPr/>
            <p:nvPr/>
          </p:nvSpPr>
          <p:spPr>
            <a:xfrm rot="-2700000">
              <a:off x="3686081" y="3336142"/>
              <a:ext cx="305894" cy="116673"/>
            </a:xfrm>
            <a:prstGeom prst="corner">
              <a:avLst>
                <a:gd fmla="val 18804" name="adj1"/>
                <a:gd fmla="val 1814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3"/>
            <p:cNvSpPr/>
            <p:nvPr/>
          </p:nvSpPr>
          <p:spPr>
            <a:xfrm>
              <a:off x="1704725" y="3098550"/>
              <a:ext cx="1488600" cy="6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Roboto"/>
                  <a:ea typeface="Roboto"/>
                  <a:cs typeface="Roboto"/>
                  <a:sym typeface="Roboto"/>
                </a:rPr>
                <a:t>Mathematical Assumptions </a:t>
              </a:r>
              <a:endParaRPr sz="1000">
                <a:solidFill>
                  <a:srgbClr val="FFFFFF"/>
                </a:solidFill>
                <a:latin typeface="Roboto"/>
                <a:ea typeface="Roboto"/>
                <a:cs typeface="Roboto"/>
                <a:sym typeface="Roboto"/>
              </a:endParaRPr>
            </a:p>
          </p:txBody>
        </p:sp>
      </p:grpSp>
      <p:grpSp>
        <p:nvGrpSpPr>
          <p:cNvPr id="164" name="Google Shape;164;p23"/>
          <p:cNvGrpSpPr/>
          <p:nvPr/>
        </p:nvGrpSpPr>
        <p:grpSpPr>
          <a:xfrm>
            <a:off x="750223" y="2949450"/>
            <a:ext cx="7257489" cy="674450"/>
            <a:chOff x="943723" y="4469050"/>
            <a:chExt cx="7257489" cy="674450"/>
          </a:xfrm>
        </p:grpSpPr>
        <p:sp>
          <p:nvSpPr>
            <p:cNvPr id="165" name="Google Shape;165;p23"/>
            <p:cNvSpPr/>
            <p:nvPr/>
          </p:nvSpPr>
          <p:spPr>
            <a:xfrm>
              <a:off x="5373412" y="4469063"/>
              <a:ext cx="2827800" cy="674400"/>
            </a:xfrm>
            <a:prstGeom prst="rect">
              <a:avLst/>
            </a:prstGeom>
            <a:solidFill>
              <a:srgbClr val="0B7140"/>
            </a:solidFill>
            <a:ln>
              <a:noFill/>
            </a:ln>
          </p:spPr>
          <p:txBody>
            <a:bodyPr anchorCtr="0" anchor="t" bIns="91425" lIns="91425" spcFirstLastPara="1" rIns="91425" wrap="square" tIns="91425">
              <a:noAutofit/>
            </a:bodyPr>
            <a:lstStyle/>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Will Climate Change remain constant?</a:t>
              </a:r>
              <a:r>
                <a:rPr lang="en" sz="800">
                  <a:solidFill>
                    <a:srgbClr val="FFFFFF"/>
                  </a:solidFill>
                  <a:latin typeface="Roboto"/>
                  <a:ea typeface="Roboto"/>
                  <a:cs typeface="Roboto"/>
                  <a:sym typeface="Roboto"/>
                </a:rPr>
                <a:t> </a:t>
              </a:r>
              <a:endParaRPr sz="800">
                <a:solidFill>
                  <a:srgbClr val="FFFFFF"/>
                </a:solidFill>
                <a:latin typeface="Roboto"/>
                <a:ea typeface="Roboto"/>
                <a:cs typeface="Roboto"/>
                <a:sym typeface="Roboto"/>
              </a:endParaRPr>
            </a:p>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Will Iowa meet their goal?</a:t>
              </a:r>
              <a:endParaRPr sz="800">
                <a:solidFill>
                  <a:srgbClr val="FFFFFF"/>
                </a:solidFill>
                <a:latin typeface="Roboto"/>
                <a:ea typeface="Roboto"/>
                <a:cs typeface="Roboto"/>
                <a:sym typeface="Roboto"/>
              </a:endParaRPr>
            </a:p>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Will all other policies remain constant?</a:t>
              </a:r>
              <a:endParaRPr sz="800">
                <a:solidFill>
                  <a:srgbClr val="FFFFFF"/>
                </a:solidFill>
                <a:latin typeface="Roboto"/>
                <a:ea typeface="Roboto"/>
                <a:cs typeface="Roboto"/>
                <a:sym typeface="Roboto"/>
              </a:endParaRPr>
            </a:p>
          </p:txBody>
        </p:sp>
        <p:sp>
          <p:nvSpPr>
            <p:cNvPr id="166" name="Google Shape;166;p23"/>
            <p:cNvSpPr/>
            <p:nvPr/>
          </p:nvSpPr>
          <p:spPr>
            <a:xfrm>
              <a:off x="943723" y="4469050"/>
              <a:ext cx="2379900" cy="674400"/>
            </a:xfrm>
            <a:prstGeom prst="rect">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3"/>
            <p:cNvSpPr/>
            <p:nvPr/>
          </p:nvSpPr>
          <p:spPr>
            <a:xfrm>
              <a:off x="1632122" y="4469063"/>
              <a:ext cx="674400" cy="674400"/>
            </a:xfrm>
            <a:prstGeom prst="rtTriangle">
              <a:avLst/>
            </a:prstGeom>
            <a:solidFill>
              <a:srgbClr val="0C81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3"/>
            <p:cNvSpPr/>
            <p:nvPr/>
          </p:nvSpPr>
          <p:spPr>
            <a:xfrm>
              <a:off x="943723" y="4469063"/>
              <a:ext cx="687600" cy="674400"/>
            </a:xfrm>
            <a:prstGeom prst="rtTriangle">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3"/>
            <p:cNvSpPr/>
            <p:nvPr/>
          </p:nvSpPr>
          <p:spPr>
            <a:xfrm>
              <a:off x="3335463" y="4469063"/>
              <a:ext cx="1007100" cy="674400"/>
            </a:xfrm>
            <a:prstGeom prst="rect">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3"/>
            <p:cNvSpPr/>
            <p:nvPr/>
          </p:nvSpPr>
          <p:spPr>
            <a:xfrm>
              <a:off x="4354429" y="4469063"/>
              <a:ext cx="1007100" cy="674400"/>
            </a:xfrm>
            <a:prstGeom prst="rect">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3"/>
            <p:cNvSpPr/>
            <p:nvPr/>
          </p:nvSpPr>
          <p:spPr>
            <a:xfrm>
              <a:off x="1210848" y="4469107"/>
              <a:ext cx="425700" cy="409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3</a:t>
              </a:r>
              <a:endParaRPr sz="1600">
                <a:solidFill>
                  <a:srgbClr val="FFFFFF"/>
                </a:solidFill>
                <a:latin typeface="Roboto"/>
                <a:ea typeface="Roboto"/>
                <a:cs typeface="Roboto"/>
                <a:sym typeface="Roboto"/>
              </a:endParaRPr>
            </a:p>
          </p:txBody>
        </p:sp>
        <p:sp>
          <p:nvSpPr>
            <p:cNvPr id="172" name="Google Shape;172;p23"/>
            <p:cNvSpPr/>
            <p:nvPr/>
          </p:nvSpPr>
          <p:spPr>
            <a:xfrm>
              <a:off x="1704725" y="4469100"/>
              <a:ext cx="1707300" cy="6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Roboto"/>
                  <a:ea typeface="Roboto"/>
                  <a:cs typeface="Roboto"/>
                  <a:sym typeface="Roboto"/>
                </a:rPr>
                <a:t>Real-World Future Prediction</a:t>
              </a:r>
              <a:endParaRPr sz="1000">
                <a:solidFill>
                  <a:srgbClr val="FFFFFF"/>
                </a:solidFill>
                <a:latin typeface="Roboto"/>
                <a:ea typeface="Roboto"/>
                <a:cs typeface="Roboto"/>
                <a:sym typeface="Roboto"/>
              </a:endParaRPr>
            </a:p>
          </p:txBody>
        </p:sp>
      </p:grpSp>
      <p:grpSp>
        <p:nvGrpSpPr>
          <p:cNvPr id="173" name="Google Shape;173;p23"/>
          <p:cNvGrpSpPr/>
          <p:nvPr/>
        </p:nvGrpSpPr>
        <p:grpSpPr>
          <a:xfrm>
            <a:off x="750223" y="2264175"/>
            <a:ext cx="7257489" cy="674450"/>
            <a:chOff x="943723" y="3783775"/>
            <a:chExt cx="7257489" cy="674450"/>
          </a:xfrm>
        </p:grpSpPr>
        <p:sp>
          <p:nvSpPr>
            <p:cNvPr id="174" name="Google Shape;174;p23"/>
            <p:cNvSpPr/>
            <p:nvPr/>
          </p:nvSpPr>
          <p:spPr>
            <a:xfrm>
              <a:off x="5373412" y="3783788"/>
              <a:ext cx="2827800" cy="674400"/>
            </a:xfrm>
            <a:prstGeom prst="rect">
              <a:avLst/>
            </a:prstGeom>
            <a:solidFill>
              <a:srgbClr val="0B7140"/>
            </a:solidFill>
            <a:ln>
              <a:noFill/>
            </a:ln>
          </p:spPr>
          <p:txBody>
            <a:bodyPr anchorCtr="0" anchor="t" bIns="91425" lIns="91425" spcFirstLastPara="1" rIns="91425" wrap="square" tIns="91425">
              <a:noAutofit/>
            </a:bodyPr>
            <a:lstStyle/>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Will upstream nitrates affect deposition?</a:t>
              </a:r>
              <a:endParaRPr sz="800">
                <a:solidFill>
                  <a:srgbClr val="FFFFFF"/>
                </a:solidFill>
                <a:latin typeface="Roboto"/>
                <a:ea typeface="Roboto"/>
                <a:cs typeface="Roboto"/>
                <a:sym typeface="Roboto"/>
              </a:endParaRPr>
            </a:p>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Will nitrate increases and decreases from other regions within Iowa affect deposition?</a:t>
              </a:r>
              <a:endParaRPr sz="800">
                <a:solidFill>
                  <a:srgbClr val="FFFFFF"/>
                </a:solidFill>
                <a:latin typeface="Roboto"/>
                <a:ea typeface="Roboto"/>
                <a:cs typeface="Roboto"/>
                <a:sym typeface="Roboto"/>
              </a:endParaRPr>
            </a:p>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Temperature/River Flow Constant?</a:t>
              </a:r>
              <a:endParaRPr sz="800">
                <a:solidFill>
                  <a:srgbClr val="FFFFFF"/>
                </a:solidFill>
                <a:latin typeface="Roboto"/>
                <a:ea typeface="Roboto"/>
                <a:cs typeface="Roboto"/>
                <a:sym typeface="Roboto"/>
              </a:endParaRPr>
            </a:p>
          </p:txBody>
        </p:sp>
        <p:sp>
          <p:nvSpPr>
            <p:cNvPr id="175" name="Google Shape;175;p23"/>
            <p:cNvSpPr/>
            <p:nvPr/>
          </p:nvSpPr>
          <p:spPr>
            <a:xfrm>
              <a:off x="943723" y="3783775"/>
              <a:ext cx="2379900" cy="674400"/>
            </a:xfrm>
            <a:prstGeom prst="rect">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3"/>
            <p:cNvSpPr/>
            <p:nvPr/>
          </p:nvSpPr>
          <p:spPr>
            <a:xfrm>
              <a:off x="1632122" y="3783788"/>
              <a:ext cx="674400" cy="674400"/>
            </a:xfrm>
            <a:prstGeom prst="rtTriangle">
              <a:avLst/>
            </a:prstGeom>
            <a:solidFill>
              <a:srgbClr val="0C81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3"/>
            <p:cNvSpPr/>
            <p:nvPr/>
          </p:nvSpPr>
          <p:spPr>
            <a:xfrm>
              <a:off x="943723" y="3783788"/>
              <a:ext cx="687600" cy="674400"/>
            </a:xfrm>
            <a:prstGeom prst="rtTriangle">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3"/>
            <p:cNvSpPr/>
            <p:nvPr/>
          </p:nvSpPr>
          <p:spPr>
            <a:xfrm>
              <a:off x="3335463" y="3783788"/>
              <a:ext cx="1007100" cy="674400"/>
            </a:xfrm>
            <a:prstGeom prst="rect">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3"/>
            <p:cNvSpPr/>
            <p:nvPr/>
          </p:nvSpPr>
          <p:spPr>
            <a:xfrm>
              <a:off x="4354429" y="3783788"/>
              <a:ext cx="1007100" cy="674400"/>
            </a:xfrm>
            <a:prstGeom prst="rect">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3"/>
            <p:cNvSpPr/>
            <p:nvPr/>
          </p:nvSpPr>
          <p:spPr>
            <a:xfrm>
              <a:off x="1210848" y="3783832"/>
              <a:ext cx="425700" cy="409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2</a:t>
              </a:r>
              <a:endParaRPr sz="1600">
                <a:solidFill>
                  <a:srgbClr val="FFFFFF"/>
                </a:solidFill>
                <a:latin typeface="Roboto"/>
                <a:ea typeface="Roboto"/>
                <a:cs typeface="Roboto"/>
                <a:sym typeface="Roboto"/>
              </a:endParaRPr>
            </a:p>
          </p:txBody>
        </p:sp>
        <p:sp>
          <p:nvSpPr>
            <p:cNvPr id="181" name="Google Shape;181;p23"/>
            <p:cNvSpPr/>
            <p:nvPr/>
          </p:nvSpPr>
          <p:spPr>
            <a:xfrm rot="-2700000">
              <a:off x="4654206" y="4044292"/>
              <a:ext cx="305894" cy="116673"/>
            </a:xfrm>
            <a:prstGeom prst="corner">
              <a:avLst>
                <a:gd fmla="val 18804" name="adj1"/>
                <a:gd fmla="val 1814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3"/>
            <p:cNvSpPr/>
            <p:nvPr/>
          </p:nvSpPr>
          <p:spPr>
            <a:xfrm>
              <a:off x="1704725" y="3783825"/>
              <a:ext cx="1488600" cy="6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Roboto"/>
                  <a:ea typeface="Roboto"/>
                  <a:cs typeface="Roboto"/>
                  <a:sym typeface="Roboto"/>
                </a:rPr>
                <a:t>“Streamlining” Assumptions</a:t>
              </a:r>
              <a:endParaRPr sz="1000">
                <a:solidFill>
                  <a:srgbClr val="FFFFFF"/>
                </a:solidFill>
                <a:latin typeface="Roboto"/>
                <a:ea typeface="Roboto"/>
                <a:cs typeface="Roboto"/>
                <a:sym typeface="Roboto"/>
              </a:endParaRPr>
            </a:p>
          </p:txBody>
        </p:sp>
      </p:grpSp>
      <p:sp>
        <p:nvSpPr>
          <p:cNvPr id="183" name="Google Shape;183;p23"/>
          <p:cNvSpPr txBox="1"/>
          <p:nvPr/>
        </p:nvSpPr>
        <p:spPr>
          <a:xfrm>
            <a:off x="4488700" y="3040375"/>
            <a:ext cx="691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Lato"/>
                <a:ea typeface="Lato"/>
                <a:cs typeface="Lato"/>
                <a:sym typeface="Lato"/>
              </a:rPr>
              <a:t>?</a:t>
            </a:r>
            <a:endParaRPr b="1" sz="2000">
              <a:solidFill>
                <a:schemeClr val="lt1"/>
              </a:solidFill>
              <a:latin typeface="Lato"/>
              <a:ea typeface="Lato"/>
              <a:cs typeface="Lato"/>
              <a:sym typeface="Lato"/>
            </a:endParaRPr>
          </a:p>
        </p:txBody>
      </p:sp>
      <p:sp>
        <p:nvSpPr>
          <p:cNvPr id="184" name="Google Shape;184;p23"/>
          <p:cNvSpPr txBox="1"/>
          <p:nvPr/>
        </p:nvSpPr>
        <p:spPr>
          <a:xfrm>
            <a:off x="3457875" y="3040375"/>
            <a:ext cx="691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Lato"/>
                <a:ea typeface="Lato"/>
                <a:cs typeface="Lato"/>
                <a:sym typeface="Lato"/>
              </a:rPr>
              <a:t>?</a:t>
            </a:r>
            <a:endParaRPr b="1" sz="200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Mississippi River and Gulf of Mexico (Dead Zone)</a:t>
            </a:r>
            <a:endParaRPr/>
          </a:p>
        </p:txBody>
      </p:sp>
      <p:sp>
        <p:nvSpPr>
          <p:cNvPr id="93" name="Google Shape;93;p14"/>
          <p:cNvSpPr txBox="1"/>
          <p:nvPr>
            <p:ph idx="1" type="body"/>
          </p:nvPr>
        </p:nvSpPr>
        <p:spPr>
          <a:xfrm>
            <a:off x="431025" y="2078875"/>
            <a:ext cx="3740700" cy="2831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The Mississippi River drains water and pollutant from 31 states to the Gulf of Mexico.</a:t>
            </a:r>
            <a:endParaRPr sz="1400"/>
          </a:p>
          <a:p>
            <a:pPr indent="-317500" lvl="0" marL="457200" rtl="0" algn="l">
              <a:spcBef>
                <a:spcPts val="0"/>
              </a:spcBef>
              <a:spcAft>
                <a:spcPts val="0"/>
              </a:spcAft>
              <a:buSzPts val="1400"/>
              <a:buChar char="●"/>
            </a:pPr>
            <a:r>
              <a:rPr lang="en" sz="1400"/>
              <a:t>Its watershed is the most productive agricultural land in the country.</a:t>
            </a:r>
            <a:endParaRPr sz="1400"/>
          </a:p>
          <a:p>
            <a:pPr indent="-317500" lvl="0" marL="457200" rtl="0" algn="l">
              <a:spcBef>
                <a:spcPts val="0"/>
              </a:spcBef>
              <a:spcAft>
                <a:spcPts val="0"/>
              </a:spcAft>
              <a:buSzPts val="1400"/>
              <a:buChar char="●"/>
            </a:pPr>
            <a:r>
              <a:rPr lang="en" sz="1400"/>
              <a:t>Excess nutrients transport to the river via rainfall runoff.</a:t>
            </a:r>
            <a:endParaRPr sz="1400"/>
          </a:p>
          <a:p>
            <a:pPr indent="-317500" lvl="0" marL="457200" rtl="0" algn="l">
              <a:spcBef>
                <a:spcPts val="0"/>
              </a:spcBef>
              <a:spcAft>
                <a:spcPts val="0"/>
              </a:spcAft>
              <a:buSzPts val="1400"/>
              <a:buChar char="●"/>
            </a:pPr>
            <a:r>
              <a:rPr lang="en" sz="1400"/>
              <a:t>Hypoxia in the discharge area of river basin, formed a dead zone in the Gulf</a:t>
            </a:r>
            <a:endParaRPr sz="1400"/>
          </a:p>
        </p:txBody>
      </p:sp>
      <p:pic>
        <p:nvPicPr>
          <p:cNvPr id="94" name="Google Shape;94;p14"/>
          <p:cNvPicPr preferRelativeResize="0"/>
          <p:nvPr/>
        </p:nvPicPr>
        <p:blipFill>
          <a:blip r:embed="rId3">
            <a:alphaModFix/>
          </a:blip>
          <a:stretch>
            <a:fillRect/>
          </a:stretch>
        </p:blipFill>
        <p:spPr>
          <a:xfrm>
            <a:off x="4324125" y="2006250"/>
            <a:ext cx="4667476" cy="220679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precipitation influence Nitrogen runoff?</a:t>
            </a:r>
            <a:endParaRPr/>
          </a:p>
        </p:txBody>
      </p:sp>
      <p:sp>
        <p:nvSpPr>
          <p:cNvPr id="100" name="Google Shape;100;p15"/>
          <p:cNvSpPr txBox="1"/>
          <p:nvPr>
            <p:ph idx="1" type="body"/>
          </p:nvPr>
        </p:nvSpPr>
        <p:spPr>
          <a:xfrm>
            <a:off x="4675475" y="2078875"/>
            <a:ext cx="3929700" cy="250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Over 60% of land area of the Mississippi Basin has  experienced increasing extreme precipitation since 2000.</a:t>
            </a:r>
            <a:endParaRPr/>
          </a:p>
          <a:p>
            <a:pPr indent="-311150" lvl="0" marL="457200" rtl="0" algn="l">
              <a:spcBef>
                <a:spcPts val="0"/>
              </a:spcBef>
              <a:spcAft>
                <a:spcPts val="0"/>
              </a:spcAft>
              <a:buSzPts val="1300"/>
              <a:buChar char="●"/>
            </a:pPr>
            <a:r>
              <a:rPr lang="en"/>
              <a:t>This area yields over 80% of nitrogen leaching loss across the region.</a:t>
            </a:r>
            <a:endParaRPr/>
          </a:p>
          <a:p>
            <a:pPr indent="-311150" lvl="0" marL="457200" rtl="0" algn="l">
              <a:spcBef>
                <a:spcPts val="0"/>
              </a:spcBef>
              <a:spcAft>
                <a:spcPts val="0"/>
              </a:spcAft>
              <a:buSzPts val="1300"/>
              <a:buChar char="●"/>
            </a:pPr>
            <a:r>
              <a:rPr lang="en"/>
              <a:t>Extreme precipitation events contribute about 1/3 of total N yields in the Gulf.</a:t>
            </a:r>
            <a:endParaRPr/>
          </a:p>
          <a:p>
            <a:pPr indent="-311150" lvl="0" marL="457200" rtl="0" algn="l">
              <a:spcBef>
                <a:spcPts val="0"/>
              </a:spcBef>
              <a:spcAft>
                <a:spcPts val="0"/>
              </a:spcAft>
              <a:buSzPts val="1300"/>
              <a:buChar char="●"/>
            </a:pPr>
            <a:r>
              <a:rPr lang="en"/>
              <a:t>Iowa</a:t>
            </a:r>
            <a:r>
              <a:rPr lang="en"/>
              <a:t> Nutrient Reduction Strategy aims to decrease nutrient runoff into the Mississippi by 45%.</a:t>
            </a:r>
            <a:endParaRPr/>
          </a:p>
        </p:txBody>
      </p:sp>
      <p:pic>
        <p:nvPicPr>
          <p:cNvPr id="101" name="Google Shape;101;p15"/>
          <p:cNvPicPr preferRelativeResize="0"/>
          <p:nvPr/>
        </p:nvPicPr>
        <p:blipFill>
          <a:blip r:embed="rId3">
            <a:alphaModFix/>
          </a:blip>
          <a:stretch>
            <a:fillRect/>
          </a:stretch>
        </p:blipFill>
        <p:spPr>
          <a:xfrm>
            <a:off x="304800" y="2006250"/>
            <a:ext cx="4370675" cy="245850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40"/>
              <a:t>What comparative effect do climate change and Iowa’s Nutrient Reduction Strategy (2013) have on the mass of nitrates that reach the Mississippi Atchafalaya River Basin (MARB)?</a:t>
            </a:r>
            <a:endParaRPr sz="2040"/>
          </a:p>
        </p:txBody>
      </p:sp>
      <p:pic>
        <p:nvPicPr>
          <p:cNvPr id="107" name="Google Shape;107;p16"/>
          <p:cNvPicPr preferRelativeResize="0"/>
          <p:nvPr/>
        </p:nvPicPr>
        <p:blipFill rotWithShape="1">
          <a:blip r:embed="rId3">
            <a:alphaModFix/>
          </a:blip>
          <a:srcRect b="0" l="13462" r="21314" t="0"/>
          <a:stretch/>
        </p:blipFill>
        <p:spPr>
          <a:xfrm>
            <a:off x="4826225" y="900113"/>
            <a:ext cx="3876675" cy="3343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7"/>
          <p:cNvSpPr txBox="1"/>
          <p:nvPr>
            <p:ph type="title"/>
          </p:nvPr>
        </p:nvSpPr>
        <p:spPr>
          <a:xfrm>
            <a:off x="494725" y="624675"/>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Assumptions Required:</a:t>
            </a:r>
            <a:endParaRPr/>
          </a:p>
        </p:txBody>
      </p:sp>
      <p:sp>
        <p:nvSpPr>
          <p:cNvPr id="113" name="Google Shape;113;p17"/>
          <p:cNvSpPr txBox="1"/>
          <p:nvPr>
            <p:ph idx="1" type="body"/>
          </p:nvPr>
        </p:nvSpPr>
        <p:spPr>
          <a:xfrm>
            <a:off x="306150" y="1302750"/>
            <a:ext cx="5102700" cy="379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u="sng">
                <a:latin typeface="Raleway"/>
                <a:ea typeface="Raleway"/>
                <a:cs typeface="Raleway"/>
                <a:sym typeface="Raleway"/>
              </a:rPr>
              <a:t>Physical Assumptions</a:t>
            </a:r>
            <a:endParaRPr sz="1000" u="sng">
              <a:latin typeface="Raleway"/>
              <a:ea typeface="Raleway"/>
              <a:cs typeface="Raleway"/>
              <a:sym typeface="Raleway"/>
            </a:endParaRPr>
          </a:p>
          <a:p>
            <a:pPr indent="-292100" lvl="0" marL="457200" rtl="0" algn="l">
              <a:spcBef>
                <a:spcPts val="1200"/>
              </a:spcBef>
              <a:spcAft>
                <a:spcPts val="0"/>
              </a:spcAft>
              <a:buClr>
                <a:srgbClr val="000000"/>
              </a:buClr>
              <a:buSzPts val="1000"/>
              <a:buFont typeface="Raleway"/>
              <a:buAutoNum type="arabicPeriod"/>
            </a:pPr>
            <a:r>
              <a:rPr lang="en" sz="1000">
                <a:solidFill>
                  <a:srgbClr val="000000"/>
                </a:solidFill>
                <a:latin typeface="Raleway"/>
                <a:ea typeface="Raleway"/>
                <a:cs typeface="Raleway"/>
                <a:sym typeface="Raleway"/>
              </a:rPr>
              <a:t>Assume that the deposition of fertilizer is constant, and that concentrations of fertilizer in the Mississippi are not near saturation. Assume concentration of fertilizer from upstream of Iowa does not affect the deposition rate of fertilizer in and downstream of Iowa. </a:t>
            </a:r>
            <a:endParaRPr sz="1000">
              <a:solidFill>
                <a:srgbClr val="000000"/>
              </a:solidFill>
              <a:latin typeface="Raleway"/>
              <a:ea typeface="Raleway"/>
              <a:cs typeface="Raleway"/>
              <a:sym typeface="Raleway"/>
            </a:endParaRPr>
          </a:p>
          <a:p>
            <a:pPr indent="-292100" lvl="0" marL="457200" rtl="0" algn="l">
              <a:spcBef>
                <a:spcPts val="0"/>
              </a:spcBef>
              <a:spcAft>
                <a:spcPts val="0"/>
              </a:spcAft>
              <a:buClr>
                <a:srgbClr val="000000"/>
              </a:buClr>
              <a:buSzPts val="1000"/>
              <a:buFont typeface="Raleway"/>
              <a:buAutoNum type="arabicPeriod"/>
            </a:pPr>
            <a:r>
              <a:rPr lang="en" sz="1000">
                <a:solidFill>
                  <a:srgbClr val="000000"/>
                </a:solidFill>
                <a:latin typeface="Raleway"/>
                <a:ea typeface="Raleway"/>
                <a:cs typeface="Raleway"/>
                <a:sym typeface="Raleway"/>
              </a:rPr>
              <a:t>Assume complete lateral mixing of fertilizer within the CV. </a:t>
            </a:r>
            <a:endParaRPr sz="1000">
              <a:solidFill>
                <a:srgbClr val="000000"/>
              </a:solidFill>
              <a:latin typeface="Raleway"/>
              <a:ea typeface="Raleway"/>
              <a:cs typeface="Raleway"/>
              <a:sym typeface="Raleway"/>
            </a:endParaRPr>
          </a:p>
          <a:p>
            <a:pPr indent="-292100" lvl="0" marL="457200" rtl="0" algn="l">
              <a:spcBef>
                <a:spcPts val="0"/>
              </a:spcBef>
              <a:spcAft>
                <a:spcPts val="0"/>
              </a:spcAft>
              <a:buClr>
                <a:srgbClr val="000000"/>
              </a:buClr>
              <a:buSzPts val="1000"/>
              <a:buFont typeface="Raleway"/>
              <a:buAutoNum type="arabicPeriod"/>
            </a:pPr>
            <a:r>
              <a:rPr lang="en" sz="1000">
                <a:solidFill>
                  <a:srgbClr val="000000"/>
                </a:solidFill>
                <a:latin typeface="Raleway"/>
                <a:ea typeface="Raleway"/>
                <a:cs typeface="Raleway"/>
                <a:sym typeface="Raleway"/>
              </a:rPr>
              <a:t>Assume no partitioning of fertilizer to the air, or other factors not considered in the loss rate. </a:t>
            </a:r>
            <a:endParaRPr sz="1000">
              <a:solidFill>
                <a:srgbClr val="000000"/>
              </a:solidFill>
              <a:latin typeface="Raleway"/>
              <a:ea typeface="Raleway"/>
              <a:cs typeface="Raleway"/>
              <a:sym typeface="Raleway"/>
            </a:endParaRPr>
          </a:p>
          <a:p>
            <a:pPr indent="-292100" lvl="0" marL="457200" rtl="0" algn="l">
              <a:spcBef>
                <a:spcPts val="0"/>
              </a:spcBef>
              <a:spcAft>
                <a:spcPts val="0"/>
              </a:spcAft>
              <a:buClr>
                <a:srgbClr val="000000"/>
              </a:buClr>
              <a:buSzPts val="1000"/>
              <a:buFont typeface="Raleway"/>
              <a:buAutoNum type="arabicPeriod"/>
            </a:pPr>
            <a:r>
              <a:rPr lang="en" sz="1000">
                <a:solidFill>
                  <a:srgbClr val="000000"/>
                </a:solidFill>
                <a:latin typeface="Raleway"/>
                <a:ea typeface="Raleway"/>
                <a:cs typeface="Raleway"/>
                <a:sym typeface="Raleway"/>
              </a:rPr>
              <a:t>Assume a constant volume of fertilizer is emitted year-round and that an increase in extreme weather events directly correlates with an increase in fertilizer runoff. </a:t>
            </a:r>
            <a:endParaRPr sz="1000">
              <a:solidFill>
                <a:srgbClr val="000000"/>
              </a:solidFill>
              <a:latin typeface="Raleway"/>
              <a:ea typeface="Raleway"/>
              <a:cs typeface="Raleway"/>
              <a:sym typeface="Raleway"/>
            </a:endParaRPr>
          </a:p>
          <a:p>
            <a:pPr indent="-292100" lvl="0" marL="457200" rtl="0" algn="l">
              <a:spcBef>
                <a:spcPts val="0"/>
              </a:spcBef>
              <a:spcAft>
                <a:spcPts val="0"/>
              </a:spcAft>
              <a:buClr>
                <a:srgbClr val="000000"/>
              </a:buClr>
              <a:buSzPts val="1000"/>
              <a:buFont typeface="Raleway"/>
              <a:buAutoNum type="arabicPeriod"/>
            </a:pPr>
            <a:r>
              <a:rPr lang="en" sz="1000">
                <a:solidFill>
                  <a:srgbClr val="000000"/>
                </a:solidFill>
                <a:latin typeface="Raleway"/>
                <a:ea typeface="Raleway"/>
                <a:cs typeface="Raleway"/>
                <a:sym typeface="Raleway"/>
              </a:rPr>
              <a:t>Assume that the only way climate change is affecting fertilizer runoff is increased runoff due to extreme weather, and that changes in temperature do not impact the rate deposition of the fertilizer. </a:t>
            </a:r>
            <a:endParaRPr sz="1000">
              <a:solidFill>
                <a:srgbClr val="000000"/>
              </a:solidFill>
              <a:latin typeface="Raleway"/>
              <a:ea typeface="Raleway"/>
              <a:cs typeface="Raleway"/>
              <a:sym typeface="Raleway"/>
            </a:endParaRPr>
          </a:p>
          <a:p>
            <a:pPr indent="-292100" lvl="0" marL="457200" rtl="0" algn="l">
              <a:spcBef>
                <a:spcPts val="0"/>
              </a:spcBef>
              <a:spcAft>
                <a:spcPts val="0"/>
              </a:spcAft>
              <a:buClr>
                <a:srgbClr val="000000"/>
              </a:buClr>
              <a:buSzPts val="1000"/>
              <a:buFont typeface="Raleway"/>
              <a:buAutoNum type="arabicPeriod"/>
            </a:pPr>
            <a:r>
              <a:rPr lang="en" sz="1000">
                <a:solidFill>
                  <a:srgbClr val="000000"/>
                </a:solidFill>
                <a:latin typeface="Raleway"/>
                <a:ea typeface="Raleway"/>
                <a:cs typeface="Raleway"/>
                <a:sym typeface="Raleway"/>
              </a:rPr>
              <a:t>Assume Q=13,500 m^3/s</a:t>
            </a:r>
            <a:endParaRPr sz="1000">
              <a:solidFill>
                <a:srgbClr val="000000"/>
              </a:solidFill>
              <a:latin typeface="Raleway"/>
              <a:ea typeface="Raleway"/>
              <a:cs typeface="Raleway"/>
              <a:sym typeface="Raleway"/>
            </a:endParaRPr>
          </a:p>
          <a:p>
            <a:pPr indent="-292100" lvl="0" marL="457200" rtl="0" algn="l">
              <a:spcBef>
                <a:spcPts val="0"/>
              </a:spcBef>
              <a:spcAft>
                <a:spcPts val="0"/>
              </a:spcAft>
              <a:buClr>
                <a:srgbClr val="000000"/>
              </a:buClr>
              <a:buSzPts val="1000"/>
              <a:buFont typeface="Raleway"/>
              <a:buAutoNum type="arabicPeriod"/>
            </a:pPr>
            <a:r>
              <a:rPr lang="en" sz="1000">
                <a:solidFill>
                  <a:srgbClr val="000000"/>
                </a:solidFill>
                <a:latin typeface="Raleway"/>
                <a:ea typeface="Raleway"/>
                <a:cs typeface="Raleway"/>
                <a:sym typeface="Raleway"/>
              </a:rPr>
              <a:t>Assume nitrate loadings in the Mississippi Atchafalaya River Basin (MARB) are equal to those in the Gulf of Mexico which cause hypoxic zones.</a:t>
            </a:r>
            <a:endParaRPr sz="1000">
              <a:solidFill>
                <a:srgbClr val="000000"/>
              </a:solidFill>
              <a:latin typeface="Raleway"/>
              <a:ea typeface="Raleway"/>
              <a:cs typeface="Raleway"/>
              <a:sym typeface="Raleway"/>
            </a:endParaRPr>
          </a:p>
          <a:p>
            <a:pPr indent="-292100" lvl="0" marL="457200" rtl="0" algn="l">
              <a:spcBef>
                <a:spcPts val="0"/>
              </a:spcBef>
              <a:spcAft>
                <a:spcPts val="0"/>
              </a:spcAft>
              <a:buClr>
                <a:srgbClr val="000000"/>
              </a:buClr>
              <a:buSzPts val="1000"/>
              <a:buFont typeface="Raleway"/>
              <a:buAutoNum type="arabicPeriod"/>
            </a:pPr>
            <a:r>
              <a:rPr lang="en" sz="1000">
                <a:solidFill>
                  <a:srgbClr val="000000"/>
                </a:solidFill>
                <a:latin typeface="Raleway"/>
                <a:ea typeface="Raleway"/>
                <a:cs typeface="Raleway"/>
                <a:sym typeface="Raleway"/>
              </a:rPr>
              <a:t>Assume Iowa contributes 31.5% of nitrate loading in the MARB</a:t>
            </a:r>
            <a:endParaRPr sz="1000">
              <a:solidFill>
                <a:srgbClr val="000000"/>
              </a:solidFill>
              <a:latin typeface="Raleway"/>
              <a:ea typeface="Raleway"/>
              <a:cs typeface="Raleway"/>
              <a:sym typeface="Raleway"/>
            </a:endParaRPr>
          </a:p>
          <a:p>
            <a:pPr indent="-292100" lvl="0" marL="457200" rtl="0" algn="l">
              <a:spcBef>
                <a:spcPts val="0"/>
              </a:spcBef>
              <a:spcAft>
                <a:spcPts val="0"/>
              </a:spcAft>
              <a:buClr>
                <a:srgbClr val="000000"/>
              </a:buClr>
              <a:buSzPts val="1000"/>
              <a:buFont typeface="Raleway"/>
              <a:buAutoNum type="arabicPeriod"/>
            </a:pPr>
            <a:r>
              <a:rPr lang="en" sz="1000">
                <a:solidFill>
                  <a:srgbClr val="000000"/>
                </a:solidFill>
                <a:latin typeface="Raleway"/>
                <a:ea typeface="Raleway"/>
                <a:cs typeface="Raleway"/>
                <a:sym typeface="Raleway"/>
              </a:rPr>
              <a:t>Assume Distance along Mississippi River from Keokuk, IA to Morgan City, LA (MARB) is 1650 km</a:t>
            </a:r>
            <a:endParaRPr sz="1000" u="sng">
              <a:latin typeface="Raleway"/>
              <a:ea typeface="Raleway"/>
              <a:cs typeface="Raleway"/>
              <a:sym typeface="Raleway"/>
            </a:endParaRPr>
          </a:p>
        </p:txBody>
      </p:sp>
      <p:sp>
        <p:nvSpPr>
          <p:cNvPr id="114" name="Google Shape;114;p17"/>
          <p:cNvSpPr txBox="1"/>
          <p:nvPr>
            <p:ph idx="2" type="body"/>
          </p:nvPr>
        </p:nvSpPr>
        <p:spPr>
          <a:xfrm>
            <a:off x="5536175" y="1990050"/>
            <a:ext cx="3393600" cy="256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000" u="sng">
                <a:latin typeface="Raleway"/>
                <a:ea typeface="Raleway"/>
                <a:cs typeface="Raleway"/>
                <a:sym typeface="Raleway"/>
              </a:rPr>
              <a:t>Systemic Assumptions:</a:t>
            </a:r>
            <a:endParaRPr sz="1000" u="sng">
              <a:latin typeface="Raleway"/>
              <a:ea typeface="Raleway"/>
              <a:cs typeface="Raleway"/>
              <a:sym typeface="Raleway"/>
            </a:endParaRPr>
          </a:p>
          <a:p>
            <a:pPr indent="-292100" lvl="0" marL="457200" rtl="0" algn="l">
              <a:spcBef>
                <a:spcPts val="1200"/>
              </a:spcBef>
              <a:spcAft>
                <a:spcPts val="0"/>
              </a:spcAft>
              <a:buClr>
                <a:srgbClr val="000000"/>
              </a:buClr>
              <a:buSzPts val="1000"/>
              <a:buFont typeface="Raleway"/>
              <a:buAutoNum type="arabicPeriod"/>
            </a:pPr>
            <a:r>
              <a:rPr lang="en" sz="1000">
                <a:solidFill>
                  <a:srgbClr val="000000"/>
                </a:solidFill>
                <a:latin typeface="Raleway"/>
                <a:ea typeface="Raleway"/>
                <a:cs typeface="Raleway"/>
                <a:sym typeface="Raleway"/>
              </a:rPr>
              <a:t>Assume Climate change impacts extreme event increase one time </a:t>
            </a:r>
            <a:endParaRPr sz="1000">
              <a:solidFill>
                <a:srgbClr val="000000"/>
              </a:solidFill>
              <a:latin typeface="Raleway"/>
              <a:ea typeface="Raleway"/>
              <a:cs typeface="Raleway"/>
              <a:sym typeface="Raleway"/>
            </a:endParaRPr>
          </a:p>
          <a:p>
            <a:pPr indent="-292100" lvl="0" marL="457200" rtl="0" algn="l">
              <a:spcBef>
                <a:spcPts val="0"/>
              </a:spcBef>
              <a:spcAft>
                <a:spcPts val="0"/>
              </a:spcAft>
              <a:buClr>
                <a:srgbClr val="000000"/>
              </a:buClr>
              <a:buSzPts val="1000"/>
              <a:buFont typeface="Raleway"/>
              <a:buAutoNum type="arabicPeriod"/>
            </a:pPr>
            <a:r>
              <a:rPr lang="en" sz="1000">
                <a:solidFill>
                  <a:srgbClr val="000000"/>
                </a:solidFill>
                <a:latin typeface="Raleway"/>
                <a:ea typeface="Raleway"/>
                <a:cs typeface="Raleway"/>
                <a:sym typeface="Raleway"/>
              </a:rPr>
              <a:t>Assume contributions of all other non-Iowa sources are constant. </a:t>
            </a:r>
            <a:endParaRPr sz="1000">
              <a:solidFill>
                <a:srgbClr val="000000"/>
              </a:solidFill>
              <a:latin typeface="Raleway"/>
              <a:ea typeface="Raleway"/>
              <a:cs typeface="Raleway"/>
              <a:sym typeface="Raleway"/>
            </a:endParaRPr>
          </a:p>
          <a:p>
            <a:pPr indent="-292100" lvl="0" marL="457200" rtl="0" algn="l">
              <a:spcBef>
                <a:spcPts val="0"/>
              </a:spcBef>
              <a:spcAft>
                <a:spcPts val="0"/>
              </a:spcAft>
              <a:buClr>
                <a:srgbClr val="000000"/>
              </a:buClr>
              <a:buSzPts val="1000"/>
              <a:buFont typeface="Raleway"/>
              <a:buAutoNum type="arabicPeriod"/>
            </a:pPr>
            <a:r>
              <a:rPr lang="en" sz="1000">
                <a:solidFill>
                  <a:srgbClr val="000000"/>
                </a:solidFill>
                <a:latin typeface="Raleway"/>
                <a:ea typeface="Raleway"/>
                <a:cs typeface="Raleway"/>
                <a:sym typeface="Raleway"/>
              </a:rPr>
              <a:t>Assume other factors influencing runoff not considered by the Nutrient Reduction strategy, such as wetland cover, remain constant. </a:t>
            </a:r>
            <a:endParaRPr sz="1000" u="sng">
              <a:latin typeface="Raleway"/>
              <a:ea typeface="Raleway"/>
              <a:cs typeface="Raleway"/>
              <a:sym typeface="Raleway"/>
            </a:endParaRPr>
          </a:p>
          <a:p>
            <a:pPr indent="0" lvl="0" marL="0" rtl="0" algn="l">
              <a:spcBef>
                <a:spcPts val="0"/>
              </a:spcBef>
              <a:spcAft>
                <a:spcPts val="1200"/>
              </a:spcAft>
              <a:buNone/>
            </a:pPr>
            <a:r>
              <a:t/>
            </a:r>
            <a:endParaRPr sz="1000" u="sng">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8"/>
          <p:cNvSpPr txBox="1"/>
          <p:nvPr>
            <p:ph idx="1" type="body"/>
          </p:nvPr>
        </p:nvSpPr>
        <p:spPr>
          <a:xfrm>
            <a:off x="729450" y="2063300"/>
            <a:ext cx="7688700" cy="2277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n"/>
              <a:t>Iowa’s contribution to nitrate loading in MARB</a:t>
            </a:r>
            <a:endParaRPr/>
          </a:p>
          <a:p>
            <a:pPr indent="-311150" lvl="0" marL="457200" rtl="0" algn="l">
              <a:spcBef>
                <a:spcPts val="0"/>
              </a:spcBef>
              <a:spcAft>
                <a:spcPts val="0"/>
              </a:spcAft>
              <a:buSzPts val="1300"/>
              <a:buAutoNum type="arabicPeriod"/>
            </a:pPr>
            <a:r>
              <a:rPr lang="en"/>
              <a:t>Other contributions of nitrate loading in MARB</a:t>
            </a:r>
            <a:endParaRPr/>
          </a:p>
          <a:p>
            <a:pPr indent="-311150" lvl="0" marL="457200" rtl="0" algn="l">
              <a:spcBef>
                <a:spcPts val="0"/>
              </a:spcBef>
              <a:spcAft>
                <a:spcPts val="0"/>
              </a:spcAft>
              <a:buSzPts val="1300"/>
              <a:buAutoNum type="arabicPeriod"/>
            </a:pPr>
            <a:r>
              <a:rPr lang="en"/>
              <a:t>Iowa’s initial loading into the Mississippi River</a:t>
            </a:r>
            <a:endParaRPr/>
          </a:p>
          <a:p>
            <a:pPr indent="-311150" lvl="0" marL="457200" rtl="0" algn="l">
              <a:spcBef>
                <a:spcPts val="0"/>
              </a:spcBef>
              <a:spcAft>
                <a:spcPts val="0"/>
              </a:spcAft>
              <a:buSzPts val="1300"/>
              <a:buAutoNum type="arabicPeriod"/>
            </a:pPr>
            <a:r>
              <a:rPr lang="en"/>
              <a:t>Iowa’s contribution to nitrate load in MARB upon </a:t>
            </a:r>
            <a:r>
              <a:rPr lang="en"/>
              <a:t>achieving</a:t>
            </a:r>
            <a:r>
              <a:rPr lang="en"/>
              <a:t> the Iowa Nutrient Reduction Strategy goal</a:t>
            </a:r>
            <a:endParaRPr/>
          </a:p>
          <a:p>
            <a:pPr indent="-311150" lvl="0" marL="457200" rtl="0" algn="l">
              <a:spcBef>
                <a:spcPts val="0"/>
              </a:spcBef>
              <a:spcAft>
                <a:spcPts val="0"/>
              </a:spcAft>
              <a:buSzPts val="1300"/>
              <a:buAutoNum type="arabicPeriod"/>
            </a:pPr>
            <a:r>
              <a:rPr lang="en"/>
              <a:t>Estimated increase in nitrate runoff from Iowa due to climate change (15.5%)</a:t>
            </a:r>
            <a:endParaRPr/>
          </a:p>
          <a:p>
            <a:pPr indent="-311150" lvl="0" marL="457200" rtl="0" algn="l">
              <a:spcBef>
                <a:spcPts val="0"/>
              </a:spcBef>
              <a:spcAft>
                <a:spcPts val="0"/>
              </a:spcAft>
              <a:buSzPts val="1300"/>
              <a:buAutoNum type="arabicPeriod"/>
            </a:pPr>
            <a:r>
              <a:rPr lang="en"/>
              <a:t>Iowa’s contribution to nitrate load in MARB upon achieving the Iowa Nutrient Reduction Strategy goal, but taking into account runoff increases due to climate change</a:t>
            </a:r>
            <a:endParaRPr/>
          </a:p>
        </p:txBody>
      </p:sp>
      <p:sp>
        <p:nvSpPr>
          <p:cNvPr id="120" name="Google Shape;120;p18"/>
          <p:cNvSpPr txBox="1"/>
          <p:nvPr>
            <p:ph type="title"/>
          </p:nvPr>
        </p:nvSpPr>
        <p:spPr>
          <a:xfrm>
            <a:off x="729450" y="13481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Equations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19"/>
          <p:cNvPicPr preferRelativeResize="0"/>
          <p:nvPr/>
        </p:nvPicPr>
        <p:blipFill>
          <a:blip r:embed="rId3">
            <a:alphaModFix/>
          </a:blip>
          <a:stretch>
            <a:fillRect/>
          </a:stretch>
        </p:blipFill>
        <p:spPr>
          <a:xfrm>
            <a:off x="152400" y="152400"/>
            <a:ext cx="4107957" cy="4838700"/>
          </a:xfrm>
          <a:prstGeom prst="rect">
            <a:avLst/>
          </a:prstGeom>
          <a:noFill/>
          <a:ln>
            <a:noFill/>
          </a:ln>
        </p:spPr>
      </p:pic>
      <p:pic>
        <p:nvPicPr>
          <p:cNvPr id="126" name="Google Shape;126;p19"/>
          <p:cNvPicPr preferRelativeResize="0"/>
          <p:nvPr/>
        </p:nvPicPr>
        <p:blipFill>
          <a:blip r:embed="rId4">
            <a:alphaModFix/>
          </a:blip>
          <a:stretch>
            <a:fillRect/>
          </a:stretch>
        </p:blipFill>
        <p:spPr>
          <a:xfrm>
            <a:off x="4412757" y="152400"/>
            <a:ext cx="3911073" cy="48386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0"/>
          <p:cNvPicPr preferRelativeResize="0"/>
          <p:nvPr/>
        </p:nvPicPr>
        <p:blipFill>
          <a:blip r:embed="rId3">
            <a:alphaModFix/>
          </a:blip>
          <a:stretch>
            <a:fillRect/>
          </a:stretch>
        </p:blipFill>
        <p:spPr>
          <a:xfrm>
            <a:off x="152400" y="152400"/>
            <a:ext cx="3999138" cy="4838701"/>
          </a:xfrm>
          <a:prstGeom prst="rect">
            <a:avLst/>
          </a:prstGeom>
          <a:noFill/>
          <a:ln>
            <a:noFill/>
          </a:ln>
        </p:spPr>
      </p:pic>
      <p:pic>
        <p:nvPicPr>
          <p:cNvPr id="132" name="Google Shape;132;p20"/>
          <p:cNvPicPr preferRelativeResize="0"/>
          <p:nvPr/>
        </p:nvPicPr>
        <p:blipFill>
          <a:blip r:embed="rId4">
            <a:alphaModFix/>
          </a:blip>
          <a:stretch>
            <a:fillRect/>
          </a:stretch>
        </p:blipFill>
        <p:spPr>
          <a:xfrm>
            <a:off x="4303938" y="152400"/>
            <a:ext cx="3906014" cy="483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1"/>
          <p:cNvPicPr preferRelativeResize="0"/>
          <p:nvPr/>
        </p:nvPicPr>
        <p:blipFill>
          <a:blip r:embed="rId3">
            <a:alphaModFix/>
          </a:blip>
          <a:stretch>
            <a:fillRect/>
          </a:stretch>
        </p:blipFill>
        <p:spPr>
          <a:xfrm>
            <a:off x="152400" y="152400"/>
            <a:ext cx="4020438" cy="48387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